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61"/>
    <a:srgbClr val="0F6671"/>
    <a:srgbClr val="A18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47FE4C-6D9C-47A8-A353-BF3D09AA267C}" type="datetimeFigureOut">
              <a:rPr lang="ar-SA" smtClean="0"/>
              <a:t>19/10/1444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D828C0B-0904-4AE4-861E-F01A417920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155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0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3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8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4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6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1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0E63C-1C22-457C-93D3-799F9CF70769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1685-8BEA-41A7-A336-02F3ED8A5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>
            <a:extLst>
              <a:ext uri="{FF2B5EF4-FFF2-40B4-BE49-F238E27FC236}">
                <a16:creationId xmlns:a16="http://schemas.microsoft.com/office/drawing/2014/main" id="{CE270B99-CC13-4A65-985F-33BED3D0A24B}"/>
              </a:ext>
            </a:extLst>
          </p:cNvPr>
          <p:cNvSpPr/>
          <p:nvPr/>
        </p:nvSpPr>
        <p:spPr>
          <a:xfrm>
            <a:off x="1224889" y="5525478"/>
            <a:ext cx="90379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>
                  <a:solidFill>
                    <a:sysClr val="windowText" lastClr="000000"/>
                  </a:solidFill>
                </a:ln>
                <a:solidFill>
                  <a:srgbClr val="005A6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Proposal of Graduation Project</a:t>
            </a:r>
            <a:endParaRPr lang="ar-SA" sz="5400" b="1" cap="none" spc="0" dirty="0">
              <a:ln w="0">
                <a:solidFill>
                  <a:sysClr val="windowText" lastClr="000000"/>
                </a:solidFill>
              </a:ln>
              <a:solidFill>
                <a:srgbClr val="005A6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8D72CA03-7E4F-4271-BA8B-3E8E388B2A7E}"/>
              </a:ext>
            </a:extLst>
          </p:cNvPr>
          <p:cNvSpPr/>
          <p:nvPr/>
        </p:nvSpPr>
        <p:spPr>
          <a:xfrm>
            <a:off x="0" y="1148443"/>
            <a:ext cx="10763480" cy="1251857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l" rtl="0"/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rgbClr val="005A61"/>
                </a:solidFill>
              </a:rPr>
              <a:t>Title: ……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191F83B-51ED-40DD-A0FA-932FF29EB266}"/>
              </a:ext>
            </a:extLst>
          </p:cNvPr>
          <p:cNvSpPr/>
          <p:nvPr/>
        </p:nvSpPr>
        <p:spPr>
          <a:xfrm>
            <a:off x="68652" y="3548742"/>
            <a:ext cx="11022922" cy="1678633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rgbClr val="005A61"/>
                </a:solidFill>
              </a:rPr>
              <a:t>Student(s): </a:t>
            </a:r>
            <a:r>
              <a:rPr lang="en-US" sz="3200" b="1" dirty="0">
                <a:solidFill>
                  <a:schemeClr val="tx1"/>
                </a:solidFill>
              </a:rPr>
              <a:t>……</a:t>
            </a:r>
          </a:p>
          <a:p>
            <a:pPr algn="l" rtl="0"/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rgbClr val="005A61"/>
                </a:solidFill>
              </a:rPr>
              <a:t>Supervisor</a:t>
            </a:r>
            <a:r>
              <a:rPr lang="en-US" sz="3200" b="1" dirty="0">
                <a:solidFill>
                  <a:schemeClr val="tx1"/>
                </a:solidFill>
              </a:rPr>
              <a:t>: ………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A5D83CA3-B220-4922-AECB-6128560E0D1F}"/>
              </a:ext>
            </a:extLst>
          </p:cNvPr>
          <p:cNvSpPr/>
          <p:nvPr/>
        </p:nvSpPr>
        <p:spPr>
          <a:xfrm>
            <a:off x="2909165" y="6363090"/>
            <a:ext cx="566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The project can be presented in Arabic or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3694466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>
            <a:extLst>
              <a:ext uri="{FF2B5EF4-FFF2-40B4-BE49-F238E27FC236}">
                <a16:creationId xmlns:a16="http://schemas.microsoft.com/office/drawing/2014/main" id="{04F1310A-AFE6-45BB-8BF1-C0A042DF6C06}"/>
              </a:ext>
            </a:extLst>
          </p:cNvPr>
          <p:cNvSpPr/>
          <p:nvPr/>
        </p:nvSpPr>
        <p:spPr>
          <a:xfrm>
            <a:off x="2110359" y="2517221"/>
            <a:ext cx="630833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dirty="0">
                <a:ln>
                  <a:solidFill>
                    <a:schemeClr val="tx1"/>
                  </a:solidFill>
                </a:ln>
                <a:solidFill>
                  <a:srgbClr val="005A61"/>
                </a:solidFill>
              </a:rPr>
              <a:t>THANK YOU</a:t>
            </a:r>
            <a:endParaRPr lang="en-US" sz="9600" dirty="0">
              <a:ln>
                <a:solidFill>
                  <a:schemeClr val="tx1"/>
                </a:solidFill>
              </a:ln>
              <a:solidFill>
                <a:srgbClr val="005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56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48D1B42-D8CC-403B-9334-69DC25899760}"/>
              </a:ext>
            </a:extLst>
          </p:cNvPr>
          <p:cNvSpPr txBox="1">
            <a:spLocks/>
          </p:cNvSpPr>
          <p:nvPr/>
        </p:nvSpPr>
        <p:spPr>
          <a:xfrm>
            <a:off x="3290126" y="291793"/>
            <a:ext cx="7370440" cy="460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EG" sz="3200" b="1" dirty="0">
                <a:solidFill>
                  <a:schemeClr val="bg1"/>
                </a:solidFill>
              </a:rPr>
              <a:t>محتوى العرض</a:t>
            </a:r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Contents</a:t>
            </a:r>
            <a:endParaRPr lang="ar-EG" sz="3200" b="1" dirty="0">
              <a:solidFill>
                <a:schemeClr val="bg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61E20F5-2D02-4AF0-BD40-7BF01C2CE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016384"/>
            <a:ext cx="10467809" cy="2784435"/>
          </a:xfrm>
          <a:solidFill>
            <a:schemeClr val="bg2">
              <a:alpha val="22000"/>
            </a:schemeClr>
          </a:solidFill>
        </p:spPr>
        <p:txBody>
          <a:bodyPr>
            <a:normAutofit/>
          </a:bodyPr>
          <a:lstStyle/>
          <a:p>
            <a:pPr marL="514350" indent="-514350" algn="r" rtl="1">
              <a:buClr>
                <a:srgbClr val="00656F"/>
              </a:buClr>
              <a:buFont typeface="+mj-lt"/>
              <a:buAutoNum type="arabicPeriod"/>
            </a:pPr>
            <a:r>
              <a:rPr lang="ar-SA" b="1" dirty="0">
                <a:solidFill>
                  <a:srgbClr val="00656F"/>
                </a:solidFill>
              </a:rPr>
              <a:t>وصف المشكلة </a:t>
            </a:r>
            <a:r>
              <a:rPr lang="en-US" b="1" dirty="0">
                <a:solidFill>
                  <a:srgbClr val="00656F"/>
                </a:solidFill>
              </a:rPr>
              <a:t>Statement Problem</a:t>
            </a:r>
            <a:endParaRPr lang="ar-EG" sz="2800" b="1" dirty="0">
              <a:solidFill>
                <a:srgbClr val="00656F"/>
              </a:solidFill>
            </a:endParaRPr>
          </a:p>
          <a:p>
            <a:pPr marL="514350" indent="-514350" algn="r" rtl="1">
              <a:buClr>
                <a:srgbClr val="00656F"/>
              </a:buClr>
              <a:buFont typeface="+mj-lt"/>
              <a:buAutoNum type="arabicPeriod"/>
            </a:pPr>
            <a:r>
              <a:rPr lang="ar-SA" sz="2800" b="1" dirty="0">
                <a:solidFill>
                  <a:srgbClr val="00656F"/>
                </a:solidFill>
              </a:rPr>
              <a:t>وصف مختصر للمشروع </a:t>
            </a:r>
            <a:r>
              <a:rPr lang="en-US" sz="2800" b="1" dirty="0">
                <a:solidFill>
                  <a:srgbClr val="00656F"/>
                </a:solidFill>
              </a:rPr>
              <a:t>Brief Description of the Project</a:t>
            </a:r>
            <a:endParaRPr lang="ar-EG" sz="2800" b="1" dirty="0">
              <a:solidFill>
                <a:srgbClr val="00656F"/>
              </a:solidFill>
            </a:endParaRPr>
          </a:p>
          <a:p>
            <a:pPr marL="514350" indent="-514350" algn="r" rtl="1">
              <a:buClr>
                <a:srgbClr val="00656F"/>
              </a:buClr>
              <a:buFont typeface="+mj-lt"/>
              <a:buAutoNum type="arabicPeriod"/>
            </a:pPr>
            <a:r>
              <a:rPr lang="ar-SA" sz="2800" b="1" dirty="0">
                <a:solidFill>
                  <a:srgbClr val="00656F"/>
                </a:solidFill>
              </a:rPr>
              <a:t>اهداف المشروع </a:t>
            </a:r>
            <a:r>
              <a:rPr lang="en-US" sz="2800" b="1" dirty="0">
                <a:solidFill>
                  <a:srgbClr val="00656F"/>
                </a:solidFill>
              </a:rPr>
              <a:t>The objectives</a:t>
            </a:r>
            <a:endParaRPr lang="ar-EG" sz="2800" b="1" dirty="0">
              <a:solidFill>
                <a:srgbClr val="00656F"/>
              </a:solidFill>
            </a:endParaRPr>
          </a:p>
          <a:p>
            <a:pPr marL="514350" indent="-514350" algn="r" rtl="1">
              <a:buClr>
                <a:srgbClr val="00656F"/>
              </a:buClr>
              <a:buFont typeface="+mj-lt"/>
              <a:buAutoNum type="arabicPeriod"/>
            </a:pPr>
            <a:r>
              <a:rPr lang="ar-SA" b="1" dirty="0">
                <a:solidFill>
                  <a:srgbClr val="00656F"/>
                </a:solidFill>
              </a:rPr>
              <a:t>التقنيات المستخدمة </a:t>
            </a:r>
            <a:r>
              <a:rPr lang="en-US" b="1" dirty="0">
                <a:solidFill>
                  <a:srgbClr val="00656F"/>
                </a:solidFill>
              </a:rPr>
              <a:t>Technical Approaches</a:t>
            </a:r>
            <a:endParaRPr lang="ar-EG" sz="2800" b="1" dirty="0">
              <a:solidFill>
                <a:srgbClr val="00656F"/>
              </a:solidFill>
            </a:endParaRPr>
          </a:p>
          <a:p>
            <a:pPr marL="514350" indent="-514350" algn="r" rtl="1">
              <a:buClr>
                <a:srgbClr val="00656F"/>
              </a:buClr>
              <a:buFont typeface="+mj-lt"/>
              <a:buAutoNum type="arabicPeriod"/>
            </a:pPr>
            <a:r>
              <a:rPr lang="ar-SA" sz="2800" b="1" dirty="0">
                <a:solidFill>
                  <a:srgbClr val="00656F"/>
                </a:solidFill>
              </a:rPr>
              <a:t>النتائج المتوقعة </a:t>
            </a:r>
            <a:r>
              <a:rPr lang="en-US" b="1" dirty="0">
                <a:solidFill>
                  <a:srgbClr val="00656F"/>
                </a:solidFill>
              </a:rPr>
              <a:t>Expected Deliverable</a:t>
            </a:r>
            <a:endParaRPr lang="ar-EG" sz="2800" b="1" dirty="0">
              <a:solidFill>
                <a:srgbClr val="00656F"/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BF729139-4C22-404A-8B5D-1C8745B0CAE7}"/>
              </a:ext>
            </a:extLst>
          </p:cNvPr>
          <p:cNvSpPr/>
          <p:nvPr/>
        </p:nvSpPr>
        <p:spPr>
          <a:xfrm>
            <a:off x="2357316" y="6192657"/>
            <a:ext cx="7477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The project can be presented in Arabic or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80809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>
            <a:extLst>
              <a:ext uri="{FF2B5EF4-FFF2-40B4-BE49-F238E27FC236}">
                <a16:creationId xmlns:a16="http://schemas.microsoft.com/office/drawing/2014/main" id="{5211BAC5-A805-4BF8-9C63-A9EB0725CA51}"/>
              </a:ext>
            </a:extLst>
          </p:cNvPr>
          <p:cNvSpPr/>
          <p:nvPr/>
        </p:nvSpPr>
        <p:spPr>
          <a:xfrm>
            <a:off x="5079941" y="203678"/>
            <a:ext cx="5553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وصف المشكلة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Statement Problem</a:t>
            </a:r>
            <a:endParaRPr lang="ar-EG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C72F4E1C-88FA-48E2-BC2E-53E13A5609B4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اكتب وصف المشكلة هنا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82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72FB6645-33AF-44CC-8350-4372FCE3DA06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اكتب وصف المشروع هنا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AE006ED9-9515-4CD3-8BDD-ECD5F1B56CA8}"/>
              </a:ext>
            </a:extLst>
          </p:cNvPr>
          <p:cNvSpPr/>
          <p:nvPr/>
        </p:nvSpPr>
        <p:spPr>
          <a:xfrm>
            <a:off x="1932400" y="214696"/>
            <a:ext cx="8789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وصف مختصر للمشروع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Brief Description of the Project</a:t>
            </a:r>
            <a:endParaRPr lang="ar-EG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BECAAF02-519C-4E97-A2CD-26612450C82D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اكتب اهداف المشروع هنا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D1EC3968-82F1-4FA1-A803-461224288F4A}"/>
              </a:ext>
            </a:extLst>
          </p:cNvPr>
          <p:cNvSpPr/>
          <p:nvPr/>
        </p:nvSpPr>
        <p:spPr>
          <a:xfrm>
            <a:off x="5842702" y="214695"/>
            <a:ext cx="4879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اهداف المشروع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The objectives</a:t>
            </a:r>
            <a:endParaRPr lang="ar-EG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2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71AF80CB-46AA-452C-B961-181447AB5402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اكتب التقنيات المعملية والطرق التي سيتم استخدامها لتحقيق الأهداف هنا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84D86265-7410-4F57-ADD7-EC5D1787D28D}"/>
              </a:ext>
            </a:extLst>
          </p:cNvPr>
          <p:cNvSpPr/>
          <p:nvPr/>
        </p:nvSpPr>
        <p:spPr>
          <a:xfrm>
            <a:off x="4213089" y="247746"/>
            <a:ext cx="6508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التقنيات المستخدمة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Technical Approaches</a:t>
            </a:r>
            <a:endParaRPr lang="ar-EG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4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22766D98-9B83-4C71-93CF-4709C2847D55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اكتب الإنجازات او النتائج المتوقعة هنا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3F09C6F3-3F5B-4A9D-AEA1-05ABE224417B}"/>
              </a:ext>
            </a:extLst>
          </p:cNvPr>
          <p:cNvSpPr/>
          <p:nvPr/>
        </p:nvSpPr>
        <p:spPr>
          <a:xfrm>
            <a:off x="4651269" y="247747"/>
            <a:ext cx="593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النتائج المتوقعة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Expected Deliverable</a:t>
            </a:r>
            <a:endParaRPr lang="ar-EG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4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A95E7FA5-BE03-45C5-95C1-CC219E0A3D6E}"/>
              </a:ext>
            </a:extLst>
          </p:cNvPr>
          <p:cNvSpPr/>
          <p:nvPr/>
        </p:nvSpPr>
        <p:spPr>
          <a:xfrm>
            <a:off x="4309060" y="247747"/>
            <a:ext cx="62734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ميزانية المشروع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Budget of the Project</a:t>
            </a:r>
            <a:endParaRPr lang="ar-EG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93B4C64-E977-4225-8155-FE389BA88801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اكتب تفاصيل الميزانية هنا</a:t>
            </a:r>
            <a:endParaRPr lang="ar-SA" sz="2800" b="0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B7D99D7-BCE0-4BEF-B32D-E742AF209127}"/>
              </a:ext>
            </a:extLst>
          </p:cNvPr>
          <p:cNvSpPr/>
          <p:nvPr/>
        </p:nvSpPr>
        <p:spPr>
          <a:xfrm>
            <a:off x="2295077" y="100678"/>
            <a:ext cx="20249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(اختياري)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0782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A6E12F78-8D63-4FB1-898C-A7A10733DB04}"/>
              </a:ext>
            </a:extLst>
          </p:cNvPr>
          <p:cNvSpPr/>
          <p:nvPr/>
        </p:nvSpPr>
        <p:spPr>
          <a:xfrm>
            <a:off x="3894751" y="170628"/>
            <a:ext cx="6826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656F"/>
              </a:buClr>
            </a:pPr>
            <a:r>
              <a:rPr lang="ar-SA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ملخص تصوري للمشروع </a:t>
            </a:r>
            <a:r>
              <a:rPr 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Graphical Abstract</a:t>
            </a: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3A9F317C-3C77-437B-8AA4-97924596EEEF}"/>
              </a:ext>
            </a:extLst>
          </p:cNvPr>
          <p:cNvSpPr/>
          <p:nvPr/>
        </p:nvSpPr>
        <p:spPr>
          <a:xfrm>
            <a:off x="2203262" y="139849"/>
            <a:ext cx="16914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(اختياري)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710109DE-FF84-4196-A40D-B96D5B74E557}"/>
              </a:ext>
            </a:extLst>
          </p:cNvPr>
          <p:cNvSpPr/>
          <p:nvPr/>
        </p:nvSpPr>
        <p:spPr>
          <a:xfrm>
            <a:off x="462708" y="1160568"/>
            <a:ext cx="102592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800" b="0" cap="none" spc="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اضف هنا الرسوم التوضيحية</a:t>
            </a:r>
          </a:p>
        </p:txBody>
      </p:sp>
    </p:spTree>
    <p:extLst>
      <p:ext uri="{BB962C8B-B14F-4D97-AF65-F5344CB8AC3E}">
        <p14:creationId xmlns:p14="http://schemas.microsoft.com/office/powerpoint/2010/main" val="219868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1145</TotalTime>
  <Words>141</Words>
  <Application>Microsoft Office PowerPoint</Application>
  <PresentationFormat>شاشة عريضة</PresentationFormat>
  <Paragraphs>29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Sameer H .Qari</dc:creator>
  <cp:lastModifiedBy>Mohamed E. Elbeeh</cp:lastModifiedBy>
  <cp:revision>10</cp:revision>
  <dcterms:created xsi:type="dcterms:W3CDTF">2020-01-03T21:00:03Z</dcterms:created>
  <dcterms:modified xsi:type="dcterms:W3CDTF">2023-05-08T21:57:57Z</dcterms:modified>
</cp:coreProperties>
</file>